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  <p:sldMasterId id="2147483676" r:id="rId4"/>
  </p:sldMasterIdLst>
  <p:notesMasterIdLst>
    <p:notesMasterId r:id="rId40"/>
  </p:notesMasterIdLst>
  <p:sldIdLst>
    <p:sldId id="256" r:id="rId5"/>
    <p:sldId id="28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84" r:id="rId19"/>
    <p:sldId id="272" r:id="rId20"/>
    <p:sldId id="273" r:id="rId21"/>
    <p:sldId id="275" r:id="rId22"/>
    <p:sldId id="271" r:id="rId23"/>
    <p:sldId id="266" r:id="rId24"/>
    <p:sldId id="276" r:id="rId25"/>
    <p:sldId id="277" r:id="rId26"/>
    <p:sldId id="326" r:id="rId27"/>
    <p:sldId id="327" r:id="rId28"/>
    <p:sldId id="328" r:id="rId29"/>
    <p:sldId id="336" r:id="rId30"/>
    <p:sldId id="330" r:id="rId31"/>
    <p:sldId id="331" r:id="rId32"/>
    <p:sldId id="333" r:id="rId33"/>
    <p:sldId id="332" r:id="rId34"/>
    <p:sldId id="329" r:id="rId35"/>
    <p:sldId id="337" r:id="rId36"/>
    <p:sldId id="334" r:id="rId37"/>
    <p:sldId id="338" r:id="rId38"/>
    <p:sldId id="339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rbel" panose="020B0503020204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269"/>
            <p14:sldId id="270"/>
            <p14:sldId id="284"/>
            <p14:sldId id="272"/>
            <p14:sldId id="273"/>
            <p14:sldId id="275"/>
            <p14:sldId id="271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  <p14:sldId id="326"/>
            <p14:sldId id="327"/>
            <p14:sldId id="328"/>
            <p14:sldId id="336"/>
            <p14:sldId id="330"/>
            <p14:sldId id="331"/>
            <p14:sldId id="333"/>
            <p14:sldId id="332"/>
            <p14:sldId id="329"/>
            <p14:sldId id="337"/>
            <p14:sldId id="334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1" autoAdjust="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447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8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7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38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47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6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84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07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88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492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359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63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02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50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hyperlink" Target="https://github.com/SPARC-Auburn/MATILDA-Base" TargetMode="Externa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SPARC-Auburn/MATILDA-Ar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HA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Lab-Assistant-I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esla-Coi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levels/1/challenges/1" TargetMode="External"/><Relationship Id="rId2" Type="http://schemas.openxmlformats.org/officeDocument/2006/relationships/hyperlink" Target="https://www.codecademy.com/learn/learn-git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SPARC-Auburn/Git-Practi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PARC-Auburn" TargetMode="External"/><Relationship Id="rId2" Type="http://schemas.openxmlformats.org/officeDocument/2006/relationships/hyperlink" Target="https://github.com/SPARC-Auburn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mailto:sparc.auburn@gmail.co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October 9th,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Opelika HS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Help mentor a local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Times: TWR: 3:30-6:30pm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#1: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 – 5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Languages: C++,C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Gitlab: ask team lead for access</a:t>
            </a:r>
            <a:endParaRPr lang="en-US"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indent="-137159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ts val="1600"/>
              <a:buFont typeface="Corbel"/>
              <a:buChar char="•"/>
            </a:pP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198307" y="153588"/>
            <a:ext cx="3993693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projectieeeelectrical</a:t>
            </a:r>
            <a:endParaRPr lang="en-US"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lvl="0">
              <a:lnSpc>
                <a:spcPct val="120000"/>
              </a:lnSpc>
              <a:buClr>
                <a:srgbClr val="DD5515"/>
              </a:buClr>
              <a:buSzPts val="2000"/>
            </a:pPr>
            <a:r>
              <a:rPr lang="en-US" sz="18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projectieeemechanical</a:t>
            </a:r>
            <a:endParaRPr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5288" y="4514850"/>
            <a:ext cx="3797287" cy="22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indoor, wall, monitor, grass&#10;&#10;Description generated with very high confidence">
            <a:extLst>
              <a:ext uri="{FF2B5EF4-FFF2-40B4-BE49-F238E27FC236}">
                <a16:creationId xmlns:a16="http://schemas.microsoft.com/office/drawing/2014/main" id="{D2353ADB-F6A7-4AC3-B07D-FB40A966A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73" t="31513" r="15287"/>
          <a:stretch/>
        </p:blipFill>
        <p:spPr>
          <a:xfrm>
            <a:off x="8420100" y="1889760"/>
            <a:ext cx="3588007" cy="2083550"/>
          </a:xfrm>
          <a:prstGeom prst="rect">
            <a:avLst/>
          </a:prstGeom>
        </p:spPr>
      </p:pic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EB64A71-3F63-4CFB-B9D5-A121ACC9A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709" y="4082086"/>
            <a:ext cx="2971397" cy="25488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#2: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MAIL BIRD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 dirty="0"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#3: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(Base)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11:30 – 12:30</a:t>
            </a: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sng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strike="sngStrik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Establish autonomy with OpenCV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 add T-Shirt cannon to top</a:t>
            </a:r>
            <a:endParaRPr lang="en-US" sz="1800" b="0" i="0" u="non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  <a:hlinkClick r:id="rId5"/>
              </a:rPr>
              <a:t>https://github.com/SPARC-Auburn/MATILDA-Base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The beast in back in action">
            <a:hlinkClick r:id="" action="ppaction://media"/>
            <a:extLst>
              <a:ext uri="{FF2B5EF4-FFF2-40B4-BE49-F238E27FC236}">
                <a16:creationId xmlns:a16="http://schemas.microsoft.com/office/drawing/2014/main" id="{8C539E13-7F84-47CA-AA2A-18B8BCAAA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8173" y="1991763"/>
            <a:ext cx="3198141" cy="444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#3: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(Arm)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Thursdays  12:30 - 2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arm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https://github.com/SPARC-Auburn/MATILDA-Arm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Rice Shelley</a:t>
            </a:r>
          </a:p>
        </p:txBody>
      </p:sp>
    </p:spTree>
    <p:extLst>
      <p:ext uri="{BB962C8B-B14F-4D97-AF65-F5344CB8AC3E}">
        <p14:creationId xmlns:p14="http://schemas.microsoft.com/office/powerpoint/2010/main" val="444732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#1: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</a:p>
          <a:p>
            <a:pPr marL="17145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https://github.com/SPARC-Auburn/THAD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330" name="Google Shape;330;p45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/>
          <p:cNvPicPr preferRelativeResize="0"/>
          <p:nvPr/>
        </p:nvPicPr>
        <p:blipFill rotWithShape="1">
          <a:blip r:embed="rId4">
            <a:alphaModFix/>
          </a:blip>
          <a:srcRect l="22642" r="12757"/>
          <a:stretch/>
        </p:blipFill>
        <p:spPr>
          <a:xfrm>
            <a:off x="7811310" y="2070180"/>
            <a:ext cx="3914776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#2: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Creality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CR10 and Lulzbot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Taz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3.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a potential requirement based on new campus 3D printing rules.</a:t>
            </a:r>
            <a:endParaRPr dirty="0"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#3: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 sz="1800" dirty="0">
              <a:latin typeface="Corbel" panose="020B0503020204020204" pitchFamily="34" charset="0"/>
            </a:endParaRPr>
          </a:p>
          <a:p>
            <a:pPr marL="171450" indent="-137160"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Github Repository:</a:t>
            </a:r>
            <a:endParaRPr lang="en-US" sz="18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hlinkClick r:id="rId3"/>
              </a:rPr>
              <a:t>https://github.com/SPARC-Auburn/Lab-Assistant-IO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-2514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Programming Languages</a:t>
            </a:r>
            <a:endParaRPr lang="en-US" sz="20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Node.JS</a:t>
            </a: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#4: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Semester Focus: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Increase safety precautions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Change from spark-gap design to solid-state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Develop MIDI-input to allow music</a:t>
            </a: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Meeting times: Thursdays @ 3:30</a:t>
            </a:r>
          </a:p>
          <a:p>
            <a:pPr marL="171450" lvl="0" indent="-137159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buFont typeface="Corbel"/>
              <a:buChar char="•"/>
              <a:defRPr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https://github.com/SPARC-Auburn/Tesla-Coil</a:t>
            </a:r>
            <a:endParaRPr lang="en-US" sz="19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1" lvl="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Neil Postal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projectteslacoil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34923" t="19018" r="27766"/>
          <a:stretch/>
        </p:blipFill>
        <p:spPr>
          <a:xfrm>
            <a:off x="6388893" y="2537149"/>
            <a:ext cx="2005013" cy="326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3F8BD-855A-4A6F-9F66-6C6470D070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94" t="10486" r="8617" b="19583"/>
          <a:stretch/>
        </p:blipFill>
        <p:spPr>
          <a:xfrm>
            <a:off x="10006012" y="4326585"/>
            <a:ext cx="2185988" cy="246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75B46-CD9F-4A76-8E94-926715BCC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87" t="10486" r="52095" b="19583"/>
          <a:stretch/>
        </p:blipFill>
        <p:spPr>
          <a:xfrm>
            <a:off x="8886824" y="1840390"/>
            <a:ext cx="1719262" cy="2486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922C3-82AB-4D49-8485-DC64A0D427FE}"/>
              </a:ext>
            </a:extLst>
          </p:cNvPr>
          <p:cNvSpPr txBox="1"/>
          <p:nvPr/>
        </p:nvSpPr>
        <p:spPr>
          <a:xfrm>
            <a:off x="10667998" y="1865498"/>
            <a:ext cx="138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5ED1F-2C85-49CF-8FA9-FD67A4E9EAE3}"/>
              </a:ext>
            </a:extLst>
          </p:cNvPr>
          <p:cNvSpPr txBox="1"/>
          <p:nvPr/>
        </p:nvSpPr>
        <p:spPr>
          <a:xfrm>
            <a:off x="7867651" y="6434138"/>
            <a:ext cx="232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Possible safety precautions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614707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850C3-4499-440C-B1B5-C642305C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661022"/>
            <a:ext cx="12192000" cy="51969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MAKER TRAINING SESSION: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Git and Version Control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Why use Version Control System (VCS)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989367" cy="454436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Prevents loss of data by documenting all changes</a:t>
            </a:r>
          </a:p>
          <a:p>
            <a:r>
              <a:rPr lang="en-US" dirty="0">
                <a:solidFill>
                  <a:schemeClr val="tx1"/>
                </a:solidFill>
              </a:rPr>
              <a:t>If new bugs arise, files can be reverted back</a:t>
            </a:r>
          </a:p>
          <a:p>
            <a:r>
              <a:rPr lang="en-US" dirty="0"/>
              <a:t>Text based files allow line by line difference checking</a:t>
            </a:r>
          </a:p>
          <a:p>
            <a:r>
              <a:rPr lang="en-US" dirty="0"/>
              <a:t>Allows seamless collaboration on technical projects</a:t>
            </a:r>
          </a:p>
          <a:p>
            <a:r>
              <a:rPr lang="en-US" dirty="0">
                <a:solidFill>
                  <a:schemeClr val="tx1"/>
                </a:solidFill>
              </a:rPr>
              <a:t>Git is a VCS for software development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60146" y="2057400"/>
            <a:ext cx="2299855" cy="12030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Repository</a:t>
            </a:r>
          </a:p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Version 1</a:t>
            </a:r>
          </a:p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Version 2</a:t>
            </a:r>
          </a:p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Version 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15941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01102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06980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921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64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916027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71889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User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4242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User 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6595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User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63854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commit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84908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commit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68855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commit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72451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sync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95876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sync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114760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Terms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397" y="2077827"/>
            <a:ext cx="5613887" cy="466494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Repository (Master Branch)- </a:t>
            </a:r>
            <a:r>
              <a:rPr lang="en-US" dirty="0">
                <a:solidFill>
                  <a:schemeClr val="tx1"/>
                </a:solidFill>
              </a:rPr>
              <a:t>a central location in which data is stored and managed.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Branch-</a:t>
            </a:r>
            <a:r>
              <a:rPr lang="en-US" dirty="0">
                <a:solidFill>
                  <a:schemeClr val="tx1"/>
                </a:solidFill>
              </a:rPr>
              <a:t> an alternative version of the repository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Clone- </a:t>
            </a:r>
            <a:r>
              <a:rPr lang="en-US" dirty="0">
                <a:solidFill>
                  <a:schemeClr val="tx1"/>
                </a:solidFill>
              </a:rPr>
              <a:t>copying of files from a repository into a local branch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Commit- </a:t>
            </a:r>
            <a:r>
              <a:rPr lang="en-US" dirty="0">
                <a:solidFill>
                  <a:schemeClr val="tx1"/>
                </a:solidFill>
              </a:rPr>
              <a:t>push and pull from local branch to repository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02" y="1976425"/>
            <a:ext cx="799018" cy="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4589646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748352" y="4972612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27" y="3364074"/>
            <a:ext cx="799018" cy="9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5741265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2748352" y="6124231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26" y="5730174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213" y="4606169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44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Work Flow</a:t>
            </a:r>
          </a:p>
        </p:txBody>
      </p:sp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7992035" y="516398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C9235-B011-4670-B6B5-B7F30CF202BD}"/>
              </a:ext>
            </a:extLst>
          </p:cNvPr>
          <p:cNvSpPr txBox="1"/>
          <p:nvPr/>
        </p:nvSpPr>
        <p:spPr>
          <a:xfrm>
            <a:off x="4117265" y="6375892"/>
            <a:ext cx="774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3"/>
              </a:rPr>
              <a:t>https://www.atlassian.com/git/tutorials/comparing-workflows/gitflow-workflow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55D7E4A-3C85-42F5-BD09-ACD921F1A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3183" y="2289810"/>
            <a:ext cx="8465634" cy="34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Git Work Flow</a:t>
            </a:r>
          </a:p>
        </p:txBody>
      </p:sp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7992035" y="516398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C9235-B011-4670-B6B5-B7F30CF202BD}"/>
              </a:ext>
            </a:extLst>
          </p:cNvPr>
          <p:cNvSpPr txBox="1"/>
          <p:nvPr/>
        </p:nvSpPr>
        <p:spPr>
          <a:xfrm>
            <a:off x="4117265" y="6375892"/>
            <a:ext cx="774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3"/>
              </a:rPr>
              <a:t>https://www.atlassian.com/git/tutorials/comparing-workflows/gitflow-workflow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1C4BB3-4FB8-4095-A6AB-947F31C51D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249"/>
          <a:stretch/>
        </p:blipFill>
        <p:spPr>
          <a:xfrm>
            <a:off x="2558415" y="2373116"/>
            <a:ext cx="7075170" cy="40484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AC6D38A-6C6B-458B-B5D5-515ED2DD4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87976"/>
          <a:stretch/>
        </p:blipFill>
        <p:spPr>
          <a:xfrm>
            <a:off x="2914650" y="1918666"/>
            <a:ext cx="6362700" cy="5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2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110" y="2057400"/>
            <a:ext cx="10778490" cy="4038600"/>
          </a:xfrm>
        </p:spPr>
        <p:txBody>
          <a:bodyPr>
            <a:normAutofit/>
          </a:bodyPr>
          <a:lstStyle/>
          <a:p>
            <a:r>
              <a:rPr lang="en-US" sz="2800" dirty="0"/>
              <a:t>GitHub is an online Git VCS for software developers.</a:t>
            </a:r>
          </a:p>
          <a:p>
            <a:r>
              <a:rPr lang="en-US" sz="2800" dirty="0"/>
              <a:t>Advertised as “social coding”</a:t>
            </a:r>
          </a:p>
          <a:p>
            <a:r>
              <a:rPr lang="en-US" sz="2800" dirty="0"/>
              <a:t>It is free, open source, and widely used.</a:t>
            </a:r>
          </a:p>
          <a:p>
            <a:r>
              <a:rPr lang="en-US" sz="2800" dirty="0"/>
              <a:t>Is not limited to just software files. </a:t>
            </a:r>
          </a:p>
          <a:p>
            <a:r>
              <a:rPr lang="en-US" sz="2800" dirty="0"/>
              <a:t>SPARC projects and documents are highly integrated into GitHub</a:t>
            </a:r>
          </a:p>
          <a:p>
            <a:r>
              <a:rPr lang="en-US" sz="2800" b="1" dirty="0"/>
              <a:t>Free private repository alternative: </a:t>
            </a:r>
            <a:r>
              <a:rPr lang="en-US" sz="2800" dirty="0"/>
              <a:t>GitLab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github logo">
            <a:extLst>
              <a:ext uri="{FF2B5EF4-FFF2-40B4-BE49-F238E27FC236}">
                <a16:creationId xmlns:a16="http://schemas.microsoft.com/office/drawing/2014/main" id="{423CD553-3D0E-4BCB-815A-65FC257B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24" y="249678"/>
            <a:ext cx="1543259" cy="154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68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Git and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56214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Basic (GUI)</a:t>
            </a:r>
          </a:p>
          <a:p>
            <a:pPr lvl="1"/>
            <a:r>
              <a:rPr lang="en-US" sz="2200" dirty="0" err="1"/>
              <a:t>GitKraken</a:t>
            </a:r>
            <a:endParaRPr lang="en-US" sz="2200" dirty="0"/>
          </a:p>
          <a:p>
            <a:pPr lvl="1"/>
            <a:r>
              <a:rPr lang="en-US" sz="2200" dirty="0" err="1"/>
              <a:t>SourceTree</a:t>
            </a:r>
            <a:endParaRPr lang="en-US" sz="2200" dirty="0"/>
          </a:p>
          <a:p>
            <a:pPr lvl="1"/>
            <a:r>
              <a:rPr lang="en-US" sz="2200" dirty="0"/>
              <a:t>GitHub Desktop</a:t>
            </a:r>
          </a:p>
          <a:p>
            <a:r>
              <a:rPr lang="en-US" b="1" dirty="0"/>
              <a:t>Advanced (Terminal/</a:t>
            </a:r>
            <a:r>
              <a:rPr lang="en-US" b="1" dirty="0" err="1"/>
              <a:t>GitBash</a:t>
            </a:r>
            <a:r>
              <a:rPr lang="en-US" b="1" dirty="0"/>
              <a:t>)</a:t>
            </a:r>
          </a:p>
          <a:p>
            <a:pPr lvl="1"/>
            <a:r>
              <a:rPr lang="en-US" sz="2200" dirty="0"/>
              <a:t>Use terminal Commands after installing </a:t>
            </a:r>
            <a:r>
              <a:rPr lang="en-US" sz="2200" dirty="0" err="1"/>
              <a:t>git</a:t>
            </a:r>
            <a:r>
              <a:rPr lang="en-US" sz="2200" dirty="0"/>
              <a:t> on operating system</a:t>
            </a:r>
          </a:p>
          <a:p>
            <a:pPr lvl="1"/>
            <a:r>
              <a:rPr lang="en-US" sz="2200" u="sng" dirty="0"/>
              <a:t>Example Commands:</a:t>
            </a:r>
          </a:p>
          <a:p>
            <a:pPr lvl="2"/>
            <a:r>
              <a:rPr lang="en-US" sz="2200" i="1" dirty="0" err="1"/>
              <a:t>git</a:t>
            </a:r>
            <a:r>
              <a:rPr lang="en-US" sz="2200" i="1" dirty="0"/>
              <a:t> clone /path/to/repository</a:t>
            </a:r>
          </a:p>
          <a:p>
            <a:pPr lvl="2"/>
            <a:r>
              <a:rPr lang="en-US" altLang="en-US" sz="2200" i="1" dirty="0" err="1"/>
              <a:t>git</a:t>
            </a:r>
            <a:r>
              <a:rPr lang="en-US" altLang="en-US" sz="2200" i="1" dirty="0"/>
              <a:t> commit -m "Commit message" </a:t>
            </a:r>
          </a:p>
          <a:p>
            <a:pPr lvl="2"/>
            <a:r>
              <a:rPr lang="en-US" altLang="en-US" sz="2200" i="1" dirty="0" err="1"/>
              <a:t>git</a:t>
            </a:r>
            <a:r>
              <a:rPr lang="en-US" altLang="en-US" sz="2200" i="1" dirty="0"/>
              <a:t> push origin master </a:t>
            </a:r>
          </a:p>
          <a:p>
            <a:pPr lvl="2"/>
            <a:r>
              <a:rPr lang="en-US" altLang="en-US" sz="2200" i="1" dirty="0"/>
              <a:t>git pull</a:t>
            </a:r>
          </a:p>
          <a:p>
            <a:pPr lvl="2"/>
            <a:r>
              <a:rPr lang="en-US" altLang="en-US" sz="2200" i="1" dirty="0"/>
              <a:t>git status</a:t>
            </a:r>
          </a:p>
          <a:p>
            <a:pPr lvl="2"/>
            <a:r>
              <a:rPr lang="en-US" altLang="en-US" sz="2200" dirty="0"/>
              <a:t>More commands: </a:t>
            </a:r>
            <a:r>
              <a:rPr lang="en-US" altLang="en-US" sz="2200" dirty="0">
                <a:hlinkClick r:id="rId2"/>
              </a:rPr>
              <a:t>https://git-scm.com/docs</a:t>
            </a:r>
            <a:endParaRPr lang="en-US" altLang="en-US" sz="2200" dirty="0"/>
          </a:p>
          <a:p>
            <a:pPr lvl="2"/>
            <a:endParaRPr lang="en-US" altLang="en-US" sz="3600" dirty="0">
              <a:latin typeface="Arial" panose="020B0604020202020204" pitchFamily="34" charset="0"/>
            </a:endParaRPr>
          </a:p>
          <a:p>
            <a:pPr lvl="2"/>
            <a:endParaRPr lang="en-US" dirty="0">
              <a:latin typeface="Helvetica Neue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36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13D-BB81-48B7-9AF4-2C8C3176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in Debian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013D-D1D6-4E11-8CF5-C14BEC1D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git is installed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apt-get update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apt-get install git</a:t>
            </a:r>
          </a:p>
          <a:p>
            <a:r>
              <a:rPr lang="en-US" dirty="0"/>
              <a:t>Change directory into desired location: </a:t>
            </a:r>
            <a:r>
              <a:rPr lang="en-US" i="1" dirty="0"/>
              <a:t>cd </a:t>
            </a:r>
            <a:r>
              <a:rPr lang="en-US" i="1" dirty="0" err="1"/>
              <a:t>directoryname</a:t>
            </a:r>
            <a:endParaRPr lang="en-US" i="1" dirty="0"/>
          </a:p>
          <a:p>
            <a:r>
              <a:rPr lang="en-US" dirty="0"/>
              <a:t>Use commands in terminal</a:t>
            </a:r>
          </a:p>
          <a:p>
            <a:pPr lvl="1"/>
            <a:r>
              <a:rPr lang="en-US" i="1" dirty="0"/>
              <a:t>git clone, git commit, git push,  git pull,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68165-FBA4-4FF3-869E-F29B24CB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40" y="3694967"/>
            <a:ext cx="5499411" cy="28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13D-BB81-48B7-9AF4-2C8C3176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in Git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013D-D1D6-4E11-8CF5-C14BEC1D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from (</a:t>
            </a:r>
            <a:r>
              <a:rPr lang="en-US" dirty="0">
                <a:hlinkClick r:id="rId2"/>
              </a:rPr>
              <a:t>https://git-scm.com/downloads</a:t>
            </a:r>
            <a:r>
              <a:rPr lang="en-US" dirty="0"/>
              <a:t>)</a:t>
            </a:r>
          </a:p>
          <a:p>
            <a:r>
              <a:rPr lang="en-US" dirty="0"/>
              <a:t>Right click desired directory and press “GIT BASH Here”</a:t>
            </a:r>
          </a:p>
          <a:p>
            <a:r>
              <a:rPr lang="en-US" dirty="0"/>
              <a:t>Use commands in terminal </a:t>
            </a:r>
          </a:p>
          <a:p>
            <a:pPr lvl="1"/>
            <a:r>
              <a:rPr lang="en-US" i="1" dirty="0"/>
              <a:t>git clone, git commit, git push,  git pull,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F935-AA57-4D60-A5D7-9B93438C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49" y="3429000"/>
            <a:ext cx="5769512" cy="31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9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</a:t>
            </a:r>
            <a:r>
              <a:rPr lang="en-US" dirty="0" err="1"/>
              <a:t>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337B7-293B-4C55-AE68-393FFF32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53858"/>
            <a:ext cx="9167505" cy="4708677"/>
          </a:xfrm>
          <a:prstGeom prst="rect">
            <a:avLst/>
          </a:prstGeom>
        </p:spPr>
      </p:pic>
      <p:pic>
        <p:nvPicPr>
          <p:cNvPr id="2050" name="Picture 2" descr="Image result for gitkraken logo">
            <a:extLst>
              <a:ext uri="{FF2B5EF4-FFF2-40B4-BE49-F238E27FC236}">
                <a16:creationId xmlns:a16="http://schemas.microsoft.com/office/drawing/2014/main" id="{726DE652-A59B-4B3C-887E-59FD0DD4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833" y="330602"/>
            <a:ext cx="4247724" cy="14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33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A38-AC01-475B-BBC5-5032B68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Basic Git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631B-60E3-4006-B9E2-16DFA8E99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397781" cy="4206240"/>
          </a:xfrm>
        </p:spPr>
        <p:txBody>
          <a:bodyPr/>
          <a:lstStyle/>
          <a:p>
            <a:r>
              <a:rPr lang="en-US" b="1" dirty="0"/>
              <a:t>Setup repository</a:t>
            </a:r>
          </a:p>
          <a:p>
            <a:pPr lvl="1"/>
            <a:r>
              <a:rPr lang="en-US" i="1" dirty="0"/>
              <a:t>&gt; git clone “https://urltorepository”</a:t>
            </a:r>
          </a:p>
          <a:p>
            <a:pPr lvl="1"/>
            <a:r>
              <a:rPr lang="en-US" i="1" dirty="0"/>
              <a:t>&gt; git </a:t>
            </a:r>
            <a:r>
              <a:rPr lang="en-US" i="1" dirty="0" err="1"/>
              <a:t>init</a:t>
            </a:r>
            <a:endParaRPr lang="en-US" i="1" dirty="0"/>
          </a:p>
          <a:p>
            <a:r>
              <a:rPr lang="en-US" b="1" dirty="0"/>
              <a:t>Initial Commit</a:t>
            </a:r>
          </a:p>
          <a:p>
            <a:pPr lvl="1"/>
            <a:r>
              <a:rPr lang="en-US" dirty="0"/>
              <a:t>add files to folder</a:t>
            </a:r>
          </a:p>
          <a:p>
            <a:pPr lvl="1"/>
            <a:r>
              <a:rPr lang="en-US" dirty="0"/>
              <a:t>&gt; git add –A</a:t>
            </a:r>
          </a:p>
          <a:p>
            <a:pPr lvl="1"/>
            <a:r>
              <a:rPr lang="en-US" dirty="0"/>
              <a:t>&gt; git commit –m “Initial Commit”</a:t>
            </a:r>
          </a:p>
          <a:p>
            <a:pPr lvl="1"/>
            <a:r>
              <a:rPr lang="en-US" dirty="0"/>
              <a:t>&gt; git push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4B03C2-ACB3-40C9-BE43-6399386647B7}"/>
              </a:ext>
            </a:extLst>
          </p:cNvPr>
          <p:cNvSpPr txBox="1">
            <a:spLocks/>
          </p:cNvSpPr>
          <p:nvPr/>
        </p:nvSpPr>
        <p:spPr>
          <a:xfrm>
            <a:off x="5915889" y="2034540"/>
            <a:ext cx="4397781" cy="2480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Char char="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Later Commits</a:t>
            </a:r>
          </a:p>
          <a:p>
            <a:pPr marL="411480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prstClr val="white"/>
              </a:buClr>
              <a:buSzTx/>
              <a:buFont typeface="Wingdings" pitchFamily="2" charset="2"/>
              <a:buChar char="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&gt; git pull</a:t>
            </a:r>
          </a:p>
          <a:p>
            <a:pPr marL="411480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prstClr val="white"/>
              </a:buClr>
              <a:buSzTx/>
              <a:buFont typeface="Wingdings" pitchFamily="2" charset="2"/>
              <a:buChar char="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file changes</a:t>
            </a:r>
          </a:p>
          <a:p>
            <a:pPr marL="411480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prstClr val="white"/>
              </a:buClr>
              <a:buSzTx/>
              <a:buFont typeface="Wingdings" pitchFamily="2" charset="2"/>
              <a:buChar char="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&gt; git add –A</a:t>
            </a:r>
          </a:p>
          <a:p>
            <a:pPr marL="411480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prstClr val="white"/>
              </a:buClr>
              <a:buSzTx/>
              <a:buFont typeface="Wingdings" pitchFamily="2" charset="2"/>
              <a:buChar char="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&gt; git commit –m “Description of changes”</a:t>
            </a:r>
          </a:p>
          <a:p>
            <a:pPr marL="411480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prstClr val="white"/>
              </a:buClr>
              <a:buSzTx/>
              <a:buFont typeface="Wingdings" pitchFamily="2" charset="2"/>
              <a:buChar char="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&gt; git push</a:t>
            </a:r>
          </a:p>
        </p:txBody>
      </p:sp>
    </p:spTree>
    <p:extLst>
      <p:ext uri="{BB962C8B-B14F-4D97-AF65-F5344CB8AC3E}">
        <p14:creationId xmlns:p14="http://schemas.microsoft.com/office/powerpoint/2010/main" val="321867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A38-AC01-475B-BBC5-5032B68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631B-60E3-4006-B9E2-16DFA8E99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resources and tutorials are available online</a:t>
            </a:r>
          </a:p>
          <a:p>
            <a:pPr lvl="1"/>
            <a:r>
              <a:rPr lang="en-US" sz="2400" dirty="0" err="1"/>
              <a:t>Codecademy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https://www.codecademy.com/learn/learn-git</a:t>
            </a:r>
            <a:endParaRPr lang="en-US" sz="2400" dirty="0"/>
          </a:p>
          <a:p>
            <a:pPr lvl="1"/>
            <a:r>
              <a:rPr lang="en-US" sz="2400" dirty="0" err="1"/>
              <a:t>CodeSchool</a:t>
            </a:r>
            <a:r>
              <a:rPr lang="en-US" sz="2400" dirty="0"/>
              <a:t>/Github: </a:t>
            </a:r>
            <a:r>
              <a:rPr lang="en-US" sz="2400" dirty="0">
                <a:hlinkClick r:id="rId3"/>
              </a:rPr>
              <a:t>https://try.github.io/levels/1/challenges/1</a:t>
            </a:r>
            <a:endParaRPr lang="en-US" sz="2400" dirty="0"/>
          </a:p>
          <a:p>
            <a:r>
              <a:rPr lang="en-US" sz="2800" dirty="0"/>
              <a:t>Experiment with our practice GitHub repository</a:t>
            </a:r>
          </a:p>
          <a:p>
            <a:pPr lvl="1"/>
            <a:r>
              <a:rPr lang="en-US" sz="2400" dirty="0"/>
              <a:t>Github/SPARC-Auburn: </a:t>
            </a:r>
            <a:r>
              <a:rPr lang="en-US" sz="2400" dirty="0">
                <a:hlinkClick r:id="rId4"/>
              </a:rPr>
              <a:t>https://github.com/SPARC-Auburn/Git-Practice</a:t>
            </a:r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C6EF-AFF3-46B2-9BEE-A148850A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SPARC Git accounts?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8E40-21F1-4A25-939A-E9F2D4A87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(public): </a:t>
            </a:r>
            <a:r>
              <a:rPr lang="en-US" dirty="0">
                <a:hlinkClick r:id="rId2"/>
              </a:rPr>
              <a:t>https://github.com/SPARC-Auburn</a:t>
            </a:r>
            <a:endParaRPr lang="en-US" dirty="0"/>
          </a:p>
          <a:p>
            <a:r>
              <a:rPr lang="en-US" dirty="0"/>
              <a:t>Gitlab (private): </a:t>
            </a:r>
            <a:r>
              <a:rPr lang="en-US" dirty="0">
                <a:hlinkClick r:id="rId3"/>
              </a:rPr>
              <a:t>https://gitlab.com/SPARC-Auburn</a:t>
            </a:r>
            <a:endParaRPr lang="en-US" dirty="0"/>
          </a:p>
          <a:p>
            <a:pPr lvl="1"/>
            <a:r>
              <a:rPr lang="en-US" dirty="0"/>
              <a:t>used exclusively for competition teams</a:t>
            </a:r>
          </a:p>
          <a:p>
            <a:r>
              <a:rPr lang="en-US" dirty="0"/>
              <a:t>contact us at </a:t>
            </a:r>
            <a:r>
              <a:rPr lang="en-US" dirty="0">
                <a:hlinkClick r:id="rId4"/>
              </a:rPr>
              <a:t>sparc.auburn@gmail.com</a:t>
            </a:r>
            <a:r>
              <a:rPr lang="en-US" dirty="0"/>
              <a:t> for access</a:t>
            </a:r>
          </a:p>
        </p:txBody>
      </p:sp>
    </p:spTree>
    <p:extLst>
      <p:ext uri="{BB962C8B-B14F-4D97-AF65-F5344CB8AC3E}">
        <p14:creationId xmlns:p14="http://schemas.microsoft.com/office/powerpoint/2010/main" val="2631490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latin typeface="Corbel" panose="020B0503020204020204" pitchFamily="34" charset="0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9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1492</Words>
  <Application>Microsoft Office PowerPoint</Application>
  <PresentationFormat>Widescreen</PresentationFormat>
  <Paragraphs>280</Paragraphs>
  <Slides>35</Slides>
  <Notes>22</Notes>
  <HiddenSlides>5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Noto Sans Symbols</vt:lpstr>
      <vt:lpstr>Calibri</vt:lpstr>
      <vt:lpstr>Helvetica Neue</vt:lpstr>
      <vt:lpstr>Corbel</vt:lpstr>
      <vt:lpstr>Wingdings</vt:lpstr>
      <vt:lpstr>Banded</vt:lpstr>
      <vt:lpstr>Banded</vt:lpstr>
      <vt:lpstr>1_Banded</vt:lpstr>
      <vt:lpstr>2_Banded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PROJECT OPEN FORUM</vt:lpstr>
      <vt:lpstr>MAJOR PROJECT #1:  IEEE SOUTHEAST CON</vt:lpstr>
      <vt:lpstr>MAJOR PROJECT #2:  MAIL BIRD</vt:lpstr>
      <vt:lpstr>MAJOR PROJECT #3:  MATILDA (Base)</vt:lpstr>
      <vt:lpstr>MAJOR PROJECT #3:  MATILDA (Arm)</vt:lpstr>
      <vt:lpstr>SIDE PROJECT #1:  The Helpful Automated Defender (THAD)</vt:lpstr>
      <vt:lpstr>SIDE PROJECT #2:  3D PRINT ENCLOSURE</vt:lpstr>
      <vt:lpstr>SIDE PROJECT #3:  LAB ASSISTANT</vt:lpstr>
      <vt:lpstr>SIDE PROJECT #4:  MUSICAL TESLA COIL</vt:lpstr>
      <vt:lpstr>Meeting Schedule</vt:lpstr>
      <vt:lpstr>PROJECT IDEAS?</vt:lpstr>
      <vt:lpstr>MAKER TRAINING SESSION:</vt:lpstr>
      <vt:lpstr>Why use Version Control System (VCS)</vt:lpstr>
      <vt:lpstr>Definition of Terms </vt:lpstr>
      <vt:lpstr>Basic Git Work Flow</vt:lpstr>
      <vt:lpstr>Expanded Git Work Flow</vt:lpstr>
      <vt:lpstr>What is GitHub</vt:lpstr>
      <vt:lpstr>Ways to Use Git and Github</vt:lpstr>
      <vt:lpstr>Using Git in Debian Linux</vt:lpstr>
      <vt:lpstr>Using Git in Git Bash</vt:lpstr>
      <vt:lpstr>Using Git iN</vt:lpstr>
      <vt:lpstr>Typical Basic Git Procedure</vt:lpstr>
      <vt:lpstr>Practicing Git</vt:lpstr>
      <vt:lpstr>Access to SPARC Git accounts?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32</cp:revision>
  <dcterms:created xsi:type="dcterms:W3CDTF">2018-09-18T02:28:18Z</dcterms:created>
  <dcterms:modified xsi:type="dcterms:W3CDTF">2018-10-09T23:51:15Z</dcterms:modified>
</cp:coreProperties>
</file>